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D35E9290-8E01-4611-BD0C-613A5C8B47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presProps" Target="presProps.xml"  /><Relationship Id="rId82" Type="http://schemas.openxmlformats.org/officeDocument/2006/relationships/viewProps" Target="viewProps.xml"  /><Relationship Id="rId83" Type="http://schemas.openxmlformats.org/officeDocument/2006/relationships/theme" Target="theme/theme1.xml"  /><Relationship Id="rId84" Type="http://schemas.openxmlformats.org/officeDocument/2006/relationships/tableStyles" Target="tableStyles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06434061d_5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06434061d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f48a753e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f48a753e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f48a753e2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f48a753e2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f48a753e2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f48a753e2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06434061d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06434061d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3138ea660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3138ea660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06434061d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06434061d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06434061d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06434061d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06434061d_5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06434061d_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06434061d_5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06434061d_5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06434061d_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06434061d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f48a753e2_7_3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f48a753e2_7_3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f48a753e2_7_3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f48a753e2_7_3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f48a753e2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f48a753e2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f48a753e2_7_3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f48a753e2_7_3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f48a753e2_7_3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f48a753e2_7_3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f48a753e2_7_3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f48a753e2_7_3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f48a753e2_7_3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f48a753e2_7_3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f48a753e2_7_3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f48a753e2_7_3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f48a753e2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f48a753e2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f48a753e2_5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f48a753e2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ece150da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ece150da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f48a753e2_5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f48a753e2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f48a753e2_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f48a753e2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f48a753e2_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f48a753e2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4f48a753e2_5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4f48a753e2_5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f48a753e2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4f48a753e2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f48a753e2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f48a753e2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f48a753e2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f48a753e2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f48a753e2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f48a753e2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f48a753e2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f48a753e2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f48a753e2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f48a753e2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ec8979c1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ec8979c1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f48a753e2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f48a753e2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f48a753e2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f48a753e2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f48a753e2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f48a753e2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f48a753e2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f48a753e2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f48a753e2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f48a753e2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f48a753e2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f48a753e2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f48a753e2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f48a753e2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1ec8979c1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1ec8979c1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전승 계층 보안 TLS(Transport LayerSecurity)는 인터넷에서 정보를 암호화해서 송수신하는 프로토콜로 개인 정보 보호 및 안전한 전송을 위해 이메일을 암호화하는 표준 인터넷 프로토콜이다. TLS는 1.3까지 총 4개의 버전이 존재하며 구 버전인 TLS 1.0, 1.1은 취약점이 발견되어 2020년도에 지원 종료되었다.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06434061d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06434061d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Mapper를 통해 DB에 CREATE 합니다. 아이디의 경우 중복을 피하기 위해 중복 확인을 합니다. 버튼의 위치를 아이디 입력 옆에 두면 접근성이 좋았을텐데 기능 구현을 더 신경 쓰느라 버튼의 위치를 많이 고려하지 못한게 아쉬웠습니다. 비밀번호는 6자리 이상이며 비밀번호가 일치해야만 회원가입이 가능합니다.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06434061d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506434061d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3138ea660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3138ea660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06434061d_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06434061d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506434061d_5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506434061d_5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회원의 정보 값을 가져오고자 할 경우 우선 사용자 프로필 조회 후 정보를 처리할 callback function을 정의해야한다.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API 이용신청 후 활용 가능하며 로그인 시 회원정보가 없다면 정보 제공 동의 후 사이트 이용가능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f48a753e2_4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4f48a753e2_4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로그인을 하면 회원정보 중 주소 정보를 가져온 후 그 주소에 해당하는 게시판을 나타낼 수 있도록 함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f48a753e2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4f48a753e2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f48a753e2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f48a753e2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했을 때 like 테이블에서 게시판 번호와 회원 아이디에 일치하는 정보가 있으면 빨간색 하트로 나타나게 함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4f48a753e2_4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4f48a753e2_4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좋아요를 누르면 아이디와 게시물 번호가 insert 되고 취소하면 delete 됨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f48a753e2_4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4f48a753e2_4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4f48a753e2_4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4f48a753e2_4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4f48a753e2_4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4f48a753e2_4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4f48a753e2_4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4f48a753e2_4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ece150da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ece150da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4f48a753e2_5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4f48a753e2_5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4f48a753e2_5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4f48a753e2_5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4f48a753e2_5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4f48a753e2_5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4f48a753e2_5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4f48a753e2_5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4f48a753e2_5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4f48a753e2_5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1ec8979c15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1ec8979c15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26f5f3aae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26f5f3aae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26f5f3aae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26f5f3aae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1ec8979c15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1ec8979c15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4f48a753e2_7_3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4f48a753e2_7_3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ec8979c15_1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ec8979c15_1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https://blog.naver.com/PostView.nhn?isHttpsRedirect=true&amp;blogId=turandot428&amp;logNo=221219995167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https://www.hani.co.kr/arti/economy/it/1023020.html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4f48a753e2_7_3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4f48a753e2_7_3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4f48a753e2_7_3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4f48a753e2_7_3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4f48a753e2_7_3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4f48a753e2_7_3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4f48a753e2_7_3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4f48a753e2_7_3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4f48a753e2_7_3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4f48a753e2_7_3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506434061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506434061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506434061d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506434061d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506434061d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506434061d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50b0f3d5d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50b0f3d5d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f48a753e2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f48a753e2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f48a753e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f48a753e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27.jpe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31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3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3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4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4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54.png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5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5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5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5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5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60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6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62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6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6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6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6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Relationship Id="rId6" Type="http://schemas.openxmlformats.org/officeDocument/2006/relationships/image" Target="../media/image76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9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3.xml"  /><Relationship Id="rId3" Type="http://schemas.openxmlformats.org/officeDocument/2006/relationships/image" Target="../media/image93.png"  /><Relationship Id="rId4" Type="http://schemas.openxmlformats.org/officeDocument/2006/relationships/image" Target="../media/image94.png"  /><Relationship Id="rId5" Type="http://schemas.openxmlformats.org/officeDocument/2006/relationships/image" Target="../media/image9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Relationship Id="rId5" Type="http://schemas.openxmlformats.org/officeDocument/2006/relationships/image" Target="../media/image98.png"  /><Relationship Id="rId6" Type="http://schemas.openxmlformats.org/officeDocument/2006/relationships/image" Target="../media/image99.png"  /><Relationship Id="rId7" Type="http://schemas.openxmlformats.org/officeDocument/2006/relationships/image" Target="../media/image100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98.png"  /><Relationship Id="rId4" Type="http://schemas.openxmlformats.org/officeDocument/2006/relationships/image" Target="../media/image101.png"  /><Relationship Id="rId5" Type="http://schemas.openxmlformats.org/officeDocument/2006/relationships/image" Target="../media/image102.png"  /><Relationship Id="rId6" Type="http://schemas.openxmlformats.org/officeDocument/2006/relationships/image" Target="../media/image103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7.xml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8.xml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Relationship Id="rId5" Type="http://schemas.openxmlformats.org/officeDocument/2006/relationships/image" Target="../media/image111.png"  /><Relationship Id="rId6" Type="http://schemas.openxmlformats.org/officeDocument/2006/relationships/image" Target="../media/image112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9.xml"  /><Relationship Id="rId3" Type="http://schemas.openxmlformats.org/officeDocument/2006/relationships/image" Target="../media/image113.png"  /><Relationship Id="rId4" Type="http://schemas.openxmlformats.org/officeDocument/2006/relationships/image" Target="../media/image109.png"  /><Relationship Id="rId5" Type="http://schemas.openxmlformats.org/officeDocument/2006/relationships/image" Target="../media/image114.png"  /><Relationship Id="rId6" Type="http://schemas.openxmlformats.org/officeDocument/2006/relationships/image" Target="../media/image1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7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116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1.xml"  /><Relationship Id="rId3" Type="http://schemas.openxmlformats.org/officeDocument/2006/relationships/image" Target="../media/image117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2.xml"  /><Relationship Id="rId3" Type="http://schemas.openxmlformats.org/officeDocument/2006/relationships/image" Target="../media/image118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3.xml"  /><Relationship Id="rId3" Type="http://schemas.openxmlformats.org/officeDocument/2006/relationships/image" Target="../media/image119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4.xml"  /><Relationship Id="rId3" Type="http://schemas.openxmlformats.org/officeDocument/2006/relationships/image" Target="../media/image120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65.xml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Relationship Id="rId5" Type="http://schemas.openxmlformats.org/officeDocument/2006/relationships/image" Target="../media/image123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66.xml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Relationship Id="rId5" Type="http://schemas.openxmlformats.org/officeDocument/2006/relationships/image" Target="../media/image126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67.xml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Relationship Id="rId5" Type="http://schemas.openxmlformats.org/officeDocument/2006/relationships/image" Target="../media/image129.png"  /><Relationship Id="rId6" Type="http://schemas.openxmlformats.org/officeDocument/2006/relationships/image" Target="../media/image130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68.xml"  /><Relationship Id="rId3" Type="http://schemas.openxmlformats.org/officeDocument/2006/relationships/image" Target="../media/image131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69.xml"  /><Relationship Id="rId3" Type="http://schemas.openxmlformats.org/officeDocument/2006/relationships/image" Target="../media/image132.jpeg"  /><Relationship Id="rId4" Type="http://schemas.openxmlformats.org/officeDocument/2006/relationships/image" Target="../media/image133.png"  /><Relationship Id="rId5" Type="http://schemas.openxmlformats.org/officeDocument/2006/relationships/image" Target="../media/image13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70.xml"  /><Relationship Id="rId3" Type="http://schemas.openxmlformats.org/officeDocument/2006/relationships/image" Target="../media/image135.jpeg"  /><Relationship Id="rId4" Type="http://schemas.openxmlformats.org/officeDocument/2006/relationships/image" Target="../media/image136.jpeg"  /><Relationship Id="rId5" Type="http://schemas.openxmlformats.org/officeDocument/2006/relationships/image" Target="../media/image137.jpeg"  /><Relationship Id="rId6" Type="http://schemas.openxmlformats.org/officeDocument/2006/relationships/image" Target="../media/image138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71.xml"  /><Relationship Id="rId3" Type="http://schemas.openxmlformats.org/officeDocument/2006/relationships/image" Target="../media/image139.jpeg"  /><Relationship Id="rId4" Type="http://schemas.openxmlformats.org/officeDocument/2006/relationships/image" Target="../media/image140.png"  /><Relationship Id="rId5" Type="http://schemas.openxmlformats.org/officeDocument/2006/relationships/image" Target="../media/image141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72.xml"  /><Relationship Id="rId3" Type="http://schemas.openxmlformats.org/officeDocument/2006/relationships/image" Target="../media/image142.jpeg"  /><Relationship Id="rId4" Type="http://schemas.openxmlformats.org/officeDocument/2006/relationships/image" Target="../media/image1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73.xml"  /><Relationship Id="rId3" Type="http://schemas.openxmlformats.org/officeDocument/2006/relationships/image" Target="../media/image144.jpe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74.xml"  /><Relationship Id="rId3" Type="http://schemas.openxmlformats.org/officeDocument/2006/relationships/image" Target="../media/image147.jpeg"  /><Relationship Id="rId4" Type="http://schemas.openxmlformats.org/officeDocument/2006/relationships/image" Target="../media/image148.jpeg"  /><Relationship Id="rId5" Type="http://schemas.openxmlformats.org/officeDocument/2006/relationships/image" Target="../media/image146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75.xml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76.xml"  /><Relationship Id="rId3" Type="http://schemas.openxmlformats.org/officeDocument/2006/relationships/image" Target="../media/image151.png"  /><Relationship Id="rId4" Type="http://schemas.openxmlformats.org/officeDocument/2006/relationships/image" Target="../media/image152.png"  /><Relationship Id="rId5" Type="http://schemas.openxmlformats.org/officeDocument/2006/relationships/image" Target="../media/image153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77.xml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Relationship Id="rId5" Type="http://schemas.openxmlformats.org/officeDocument/2006/relationships/image" Target="../media/image152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78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00" y="1056325"/>
            <a:ext cx="8839201" cy="259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88" y="2571750"/>
            <a:ext cx="8865974" cy="22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WBS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50" y="680700"/>
            <a:ext cx="8919850" cy="20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협업 툴(Notion)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50" y="1407300"/>
            <a:ext cx="3646850" cy="28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800" y="1407297"/>
            <a:ext cx="5192349" cy="272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협업 툴(Slack)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25" y="593200"/>
            <a:ext cx="8465952" cy="43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깃 관리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(소스트리)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25" y="584175"/>
            <a:ext cx="8384150" cy="40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시스템구성도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14300"/>
            <a:ext cx="8472650" cy="424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5" name="Google Shape;165;p27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전체 순서도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25" y="1060900"/>
            <a:ext cx="4331199" cy="35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375" y="630900"/>
            <a:ext cx="4779624" cy="291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전체 순서도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374"/>
            <a:ext cx="8722128" cy="38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전체 순서도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0" t="2419"/>
          <a:stretch/>
        </p:blipFill>
        <p:spPr>
          <a:xfrm>
            <a:off x="1780375" y="363875"/>
            <a:ext cx="6129051" cy="45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전체 순서도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386"/>
            <a:ext cx="8745775" cy="385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전체 순서도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75" y="569436"/>
            <a:ext cx="7477535" cy="433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26300" y="4547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100">
                <a:latin typeface="Hahmlet"/>
                <a:ea typeface="Hahmlet"/>
                <a:cs typeface="Hahmlet"/>
                <a:sym typeface="Hahmlet"/>
              </a:rPr>
              <a:t>프로젝</a:t>
            </a:r>
            <a:r>
              <a:rPr b="1" lang="ko" sz="3100">
                <a:latin typeface="Hahmlet"/>
                <a:ea typeface="Hahmlet"/>
                <a:cs typeface="Hahmlet"/>
                <a:sym typeface="Hahmlet"/>
              </a:rPr>
              <a:t>트 주제 : 자전거 커뮤니티 사이트 </a:t>
            </a:r>
            <a:br>
              <a:rPr b="1" lang="ko" sz="2700">
                <a:latin typeface="Noto Serif KR"/>
                <a:ea typeface="Noto Serif KR"/>
                <a:cs typeface="Noto Serif KR"/>
                <a:sym typeface="Noto Serif KR"/>
              </a:rPr>
            </a:br>
            <a:endParaRPr b="1" sz="2700">
              <a:latin typeface="Noto Serif KR"/>
              <a:ea typeface="Noto Serif KR"/>
              <a:cs typeface="Noto Serif KR"/>
              <a:sym typeface="Noto Serif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>
                <a:latin typeface="Noto Sans KR"/>
                <a:ea typeface="Noto Sans KR"/>
                <a:cs typeface="Noto Sans KR"/>
                <a:sym typeface="Noto Sans KR"/>
              </a:rPr>
              <a:t>팀명: 육캔두잇!</a:t>
            </a:r>
            <a:endParaRPr b="1" sz="232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729450" y="2259925"/>
            <a:ext cx="76887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latin typeface="Orbit"/>
                <a:ea typeface="Orbit"/>
                <a:cs typeface="Orbit"/>
                <a:sym typeface="Orbit"/>
              </a:rPr>
              <a:t>팀 소개</a:t>
            </a:r>
            <a:r>
              <a:rPr lang="ko" sz="1400">
                <a:latin typeface="Orbit"/>
                <a:ea typeface="Orbit"/>
                <a:cs typeface="Orbit"/>
                <a:sym typeface="Orbit"/>
              </a:rPr>
              <a:t>: </a:t>
            </a:r>
            <a:r>
              <a:rPr lang="ko" sz="1400">
                <a:solidFill>
                  <a:srgbClr val="1D1C1D"/>
                </a:solidFill>
                <a:latin typeface="Orbit"/>
                <a:ea typeface="Orbit"/>
                <a:cs typeface="Orbit"/>
                <a:sym typeface="Orbit"/>
              </a:rPr>
              <a:t>자전거 이용률이 증가함에 따라 자전거와 관련된 커뮤니티 구성과 사람들 간의 소통을 활성화하려는 서비스 제공을 위해 모인 팀</a:t>
            </a:r>
            <a:endParaRPr b="1" sz="140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400">
                <a:solidFill>
                  <a:srgbClr val="1D1C1D"/>
                </a:solidFill>
                <a:latin typeface="Orbit"/>
                <a:ea typeface="Orbit"/>
                <a:cs typeface="Orbit"/>
                <a:sym typeface="Orbit"/>
              </a:rPr>
              <a:t>자전거를 이용하는 </a:t>
            </a:r>
            <a:r>
              <a:rPr b="1" lang="ko" sz="1400">
                <a:solidFill>
                  <a:srgbClr val="1D1C1D"/>
                </a:solidFill>
                <a:latin typeface="Orbit"/>
                <a:ea typeface="Orbit"/>
                <a:cs typeface="Orbit"/>
                <a:sym typeface="Orbit"/>
              </a:rPr>
              <a:t>누구나 쉽게 사용할 수 있고 </a:t>
            </a:r>
            <a:r>
              <a:rPr b="1" lang="ko" sz="1400">
                <a:solidFill>
                  <a:srgbClr val="1D1C1D"/>
                </a:solidFill>
                <a:latin typeface="Orbit"/>
                <a:ea typeface="Orbit"/>
                <a:cs typeface="Orbit"/>
                <a:sym typeface="Orbit"/>
              </a:rPr>
              <a:t>오프라인으로 같은 지역의 사람들과 모임을 형성할 수 있는 자전거 커뮤니티 사이트</a:t>
            </a:r>
            <a:endParaRPr sz="1150"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960950" y="4107250"/>
            <a:ext cx="406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rbit"/>
                <a:ea typeface="Orbit"/>
                <a:cs typeface="Orbit"/>
                <a:sym typeface="Orbit"/>
              </a:rPr>
              <a:t>6조  </a:t>
            </a:r>
            <a:br>
              <a:rPr b="1" lang="ko">
                <a:latin typeface="Orbit"/>
                <a:ea typeface="Orbit"/>
                <a:cs typeface="Orbit"/>
                <a:sym typeface="Orbit"/>
              </a:rPr>
            </a:br>
            <a:r>
              <a:rPr b="1" lang="ko">
                <a:latin typeface="Orbit"/>
                <a:ea typeface="Orbit"/>
                <a:cs typeface="Orbit"/>
                <a:sym typeface="Orbit"/>
              </a:rPr>
              <a:t>팀장 :신범식 </a:t>
            </a:r>
            <a:endParaRPr b="1"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rbit"/>
                <a:ea typeface="Orbit"/>
                <a:cs typeface="Orbit"/>
                <a:sym typeface="Orbit"/>
              </a:rPr>
              <a:t>조원 :조창현, 채홍균, 이연수, 서예주, 이돈우</a:t>
            </a:r>
            <a:endParaRPr b="1"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요구사항 정의서 (로그인, 게시판, 자전거 정보)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375" y="1169963"/>
            <a:ext cx="3055249" cy="34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125" y="1226800"/>
            <a:ext cx="2728324" cy="333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750" y="507975"/>
            <a:ext cx="2342274" cy="33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750" y="3839000"/>
            <a:ext cx="2393050" cy="10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850" y="941475"/>
            <a:ext cx="3404025" cy="35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요구사항 정의서 (이벤트, 쪽지, 이용권)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876225"/>
            <a:ext cx="3121449" cy="357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288" y="1109275"/>
            <a:ext cx="2252574" cy="272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0" name="Google Shape;220;p34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USE CASE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 (로그인)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b="65872" l="0" r="1922" t="0"/>
          <a:stretch/>
        </p:blipFill>
        <p:spPr>
          <a:xfrm>
            <a:off x="119150" y="1329650"/>
            <a:ext cx="4314098" cy="20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0" l="0" r="1332" t="34700"/>
          <a:stretch/>
        </p:blipFill>
        <p:spPr>
          <a:xfrm>
            <a:off x="4433250" y="403175"/>
            <a:ext cx="4587900" cy="409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8" name="Google Shape;228;p35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USE CASE (게시판)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8563"/>
            <a:ext cx="8839202" cy="351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5" name="Google Shape;235;p36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USE CASE (자전거정보)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5" y="747275"/>
            <a:ext cx="8320049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2" name="Google Shape;242;p37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USE CASE (이벤트)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375"/>
            <a:ext cx="6991851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USE CASE (쪽지)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376"/>
            <a:ext cx="7460474" cy="40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6" name="Google Shape;256;p39"/>
          <p:cNvSpPr txBox="1"/>
          <p:nvPr>
            <p:ph type="title"/>
          </p:nvPr>
        </p:nvSpPr>
        <p:spPr>
          <a:xfrm>
            <a:off x="0" y="-2721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USE CASE (이용권)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284971"/>
            <a:ext cx="7688700" cy="228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테이블 정의서 (로그인)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39838" l="0" r="0" t="0"/>
          <a:stretch/>
        </p:blipFill>
        <p:spPr>
          <a:xfrm>
            <a:off x="63475" y="681625"/>
            <a:ext cx="4440101" cy="38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 rotWithShape="1">
          <a:blip r:embed="rId3">
            <a:alphaModFix/>
          </a:blip>
          <a:srcRect b="0" l="0" r="0" t="60917"/>
          <a:stretch/>
        </p:blipFill>
        <p:spPr>
          <a:xfrm>
            <a:off x="4639950" y="1132900"/>
            <a:ext cx="4264600" cy="23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438" y="3527875"/>
            <a:ext cx="4335624" cy="493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테이블 정의서 (게시판)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212"/>
            <a:ext cx="3392466" cy="422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475" y="613203"/>
            <a:ext cx="3034250" cy="28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725" y="613200"/>
            <a:ext cx="2661025" cy="212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주제 선정의 이유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649950" y="2067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33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650"/>
              <a:buFont typeface="Orbit"/>
              <a:buChar char="●"/>
            </a:pPr>
            <a:r>
              <a:rPr lang="ko" sz="1650">
                <a:solidFill>
                  <a:srgbClr val="1D1C1D"/>
                </a:solidFill>
                <a:latin typeface="Orbit"/>
                <a:ea typeface="Orbit"/>
                <a:cs typeface="Orbit"/>
                <a:sym typeface="Orbit"/>
              </a:rPr>
              <a:t>지역 기반 플랫폼 증가로 인해 지역 커뮤니티가 활성화되고 있음</a:t>
            </a:r>
            <a:endParaRPr sz="165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-3333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650"/>
              <a:buFont typeface="Orbit"/>
              <a:buChar char="●"/>
            </a:pPr>
            <a:r>
              <a:rPr lang="ko" sz="1650">
                <a:solidFill>
                  <a:srgbClr val="1D1C1D"/>
                </a:solidFill>
                <a:latin typeface="Orbit"/>
                <a:ea typeface="Orbit"/>
                <a:cs typeface="Orbit"/>
                <a:sym typeface="Orbit"/>
              </a:rPr>
              <a:t>공공기관에서 탄소 저감으로써 성장 가능성이 높은 사업으로 인식하고 있음</a:t>
            </a:r>
            <a:endParaRPr sz="165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-3333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650"/>
              <a:buFont typeface="Orbit"/>
              <a:buChar char="●"/>
            </a:pPr>
            <a:r>
              <a:rPr lang="ko" sz="1650">
                <a:solidFill>
                  <a:srgbClr val="1D1C1D"/>
                </a:solidFill>
                <a:latin typeface="Orbit"/>
                <a:ea typeface="Orbit"/>
                <a:cs typeface="Orbit"/>
                <a:sym typeface="Orbit"/>
              </a:rPr>
              <a:t>전국적으로 자전거 보유율이 상승하고 있고 자전거 대여율도 높아지고 있다.</a:t>
            </a:r>
            <a:endParaRPr sz="165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테이블 정의서 (자전거정보)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00" y="1190825"/>
            <a:ext cx="4044887" cy="34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025" y="1190825"/>
            <a:ext cx="3792640" cy="34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테이블 정의서 (이벤트)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89" name="Google Shape;28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5600"/>
            <a:ext cx="4490399" cy="312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200" y="765600"/>
            <a:ext cx="4196400" cy="32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테이블 정의서 (쪽지)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97" name="Google Shape;29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5600"/>
            <a:ext cx="63436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테이블 정의서 (이용권)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027" y="613200"/>
            <a:ext cx="3838550" cy="422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000" y="613200"/>
            <a:ext cx="1362650" cy="42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Project Tree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0" y="613200"/>
            <a:ext cx="1171800" cy="422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148" y="613200"/>
            <a:ext cx="1084350" cy="42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500" y="613200"/>
            <a:ext cx="1084350" cy="42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6849" y="613200"/>
            <a:ext cx="1247500" cy="422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6375" y="613200"/>
            <a:ext cx="1247500" cy="42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4350" y="613200"/>
            <a:ext cx="1362650" cy="42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25900" y="579625"/>
            <a:ext cx="1362650" cy="42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UML Class Diagram 로그인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25" name="Google Shape;3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425" y="613200"/>
            <a:ext cx="6435428" cy="42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UML Class Diagram 게시판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32" name="Google Shape;33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425" y="613200"/>
            <a:ext cx="6783726" cy="43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UML Class Diagram 자전거정보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39" name="Google Shape;33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500" y="613200"/>
            <a:ext cx="7535150" cy="422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UML Class Diagram 이벤트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46" name="Google Shape;34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25" y="613200"/>
            <a:ext cx="7665249" cy="422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UML Class Diagram 쪽지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53" name="Google Shape;35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5600"/>
            <a:ext cx="538162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77850" y="5229650"/>
            <a:ext cx="46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https://www.hani.co.kr/arti/PRINT/979656.html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58" y="458375"/>
            <a:ext cx="5047280" cy="303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150" y="1761550"/>
            <a:ext cx="5212202" cy="293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UML Class Diagram 이용권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60" name="Google Shape;36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61" name="Google Shape;3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350" y="572325"/>
            <a:ext cx="4327225" cy="42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Sequence Diagram 로그인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67" name="Google Shape;36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68" name="Google Shape;3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075" y="557800"/>
            <a:ext cx="4746120" cy="42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Sequence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 Diagram 게시판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74" name="Google Shape;37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5" y="855338"/>
            <a:ext cx="8320050" cy="356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Sequence Diagram 자전거정보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81" name="Google Shape;38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50" y="583825"/>
            <a:ext cx="7909375" cy="42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Sequence Diagram 이벤트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88" name="Google Shape;38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9" name="Google Shape;3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00" y="538000"/>
            <a:ext cx="7278375" cy="42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Sequence Diagram 쪽지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95" name="Google Shape;39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5600"/>
            <a:ext cx="7434016" cy="42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Sequence Diagram 이용권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402" name="Google Shape;40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825" y="613200"/>
            <a:ext cx="4782349" cy="42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900" y="2452412"/>
            <a:ext cx="5384450" cy="22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4" name="Google Shape;424;p61"/>
          <p:cNvSpPr txBox="1"/>
          <p:nvPr/>
        </p:nvSpPr>
        <p:spPr>
          <a:xfrm>
            <a:off x="45632" y="-41850"/>
            <a:ext cx="495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Hahmlet"/>
                <a:ea typeface="Hahmlet"/>
                <a:cs typeface="Hahmlet"/>
                <a:sym typeface="Hahmlet"/>
              </a:rPr>
              <a:t>로그인 </a:t>
            </a:r>
            <a:endParaRPr b="1" sz="2600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425" name="Google Shape;42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88" y="578375"/>
            <a:ext cx="2929569" cy="241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599" y="3276025"/>
            <a:ext cx="3155774" cy="106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61"/>
          <p:cNvCxnSpPr>
            <a:endCxn id="426" idx="0"/>
          </p:cNvCxnSpPr>
          <p:nvPr/>
        </p:nvCxnSpPr>
        <p:spPr>
          <a:xfrm>
            <a:off x="1527286" y="2801125"/>
            <a:ext cx="298200" cy="47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8" name="Google Shape;42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5782" y="12525"/>
            <a:ext cx="32670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2700" y="481701"/>
            <a:ext cx="4736050" cy="2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1850" y="715700"/>
            <a:ext cx="5782151" cy="13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 txBox="1"/>
          <p:nvPr/>
        </p:nvSpPr>
        <p:spPr>
          <a:xfrm>
            <a:off x="5555775" y="1487875"/>
            <a:ext cx="402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JavaMailSender 패키지를 통해 </a:t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MIME 메세지(전자 우편 전송 포멧)를</a:t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쉽게 생성 후 지정된 메일로 전송한다.</a:t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45632" y="-41850"/>
            <a:ext cx="495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Hahmlet"/>
                <a:ea typeface="Hahmlet"/>
                <a:cs typeface="Hahmlet"/>
                <a:sym typeface="Hahmlet"/>
              </a:rPr>
              <a:t>회원가입과 마이페이지</a:t>
            </a:r>
            <a:endParaRPr b="1" sz="2600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25" y="543150"/>
            <a:ext cx="4091856" cy="429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025" y="163325"/>
            <a:ext cx="5374851" cy="6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6" y="2839362"/>
            <a:ext cx="4349618" cy="221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825" y="789225"/>
            <a:ext cx="2721600" cy="19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275" y="182000"/>
            <a:ext cx="2385175" cy="27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556"/>
            <a:ext cx="2187100" cy="388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800" y="3310025"/>
            <a:ext cx="2187100" cy="118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63"/>
          <p:cNvCxnSpPr/>
          <p:nvPr/>
        </p:nvCxnSpPr>
        <p:spPr>
          <a:xfrm flipH="1">
            <a:off x="2017900" y="2817050"/>
            <a:ext cx="1036500" cy="29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63"/>
          <p:cNvCxnSpPr/>
          <p:nvPr/>
        </p:nvCxnSpPr>
        <p:spPr>
          <a:xfrm flipH="1">
            <a:off x="3314263" y="2864525"/>
            <a:ext cx="283200" cy="44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2" name="Google Shape;45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500" y="1487675"/>
            <a:ext cx="4927199" cy="8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2550" y="2496713"/>
            <a:ext cx="424815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85317" l="0" r="0" t="0"/>
          <a:stretch/>
        </p:blipFill>
        <p:spPr>
          <a:xfrm>
            <a:off x="4012900" y="800735"/>
            <a:ext cx="4104150" cy="5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175" y="1892686"/>
            <a:ext cx="5878825" cy="25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905611"/>
            <a:ext cx="2963150" cy="35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59" name="Google Shape;4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925" y="1265613"/>
            <a:ext cx="286702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/>
        </p:nvSpPr>
        <p:spPr>
          <a:xfrm>
            <a:off x="45632" y="-41850"/>
            <a:ext cx="495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Hahmlet"/>
                <a:ea typeface="Hahmlet"/>
                <a:cs typeface="Hahmlet"/>
                <a:sym typeface="Hahmlet"/>
              </a:rPr>
              <a:t>회원가입과 마이페이지</a:t>
            </a:r>
            <a:endParaRPr b="1" sz="2600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461" name="Google Shape;46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947" y="0"/>
            <a:ext cx="3181150" cy="346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75" y="2787125"/>
            <a:ext cx="7927025" cy="210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64"/>
          <p:cNvCxnSpPr/>
          <p:nvPr/>
        </p:nvCxnSpPr>
        <p:spPr>
          <a:xfrm flipH="1" rot="10800000">
            <a:off x="3638500" y="868200"/>
            <a:ext cx="2290500" cy="66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69" name="Google Shape;469;p65"/>
          <p:cNvSpPr txBox="1"/>
          <p:nvPr/>
        </p:nvSpPr>
        <p:spPr>
          <a:xfrm>
            <a:off x="45632" y="-41850"/>
            <a:ext cx="495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Hahmlet"/>
                <a:ea typeface="Hahmlet"/>
                <a:cs typeface="Hahmlet"/>
                <a:sym typeface="Hahmlet"/>
              </a:rPr>
              <a:t>소셜 로그인</a:t>
            </a:r>
            <a:endParaRPr b="1" sz="2600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00" y="601050"/>
            <a:ext cx="4717500" cy="33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300" y="95600"/>
            <a:ext cx="2706551" cy="263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50" y="3648575"/>
            <a:ext cx="7634225" cy="12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850" y="1158225"/>
            <a:ext cx="2248601" cy="24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지역별 게시판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479" name="Google Shape;47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80" name="Google Shape;480;p66"/>
          <p:cNvGrpSpPr/>
          <p:nvPr/>
        </p:nvGrpSpPr>
        <p:grpSpPr>
          <a:xfrm>
            <a:off x="3147100" y="319750"/>
            <a:ext cx="5690450" cy="3755076"/>
            <a:chOff x="3147100" y="319750"/>
            <a:chExt cx="5690450" cy="3755076"/>
          </a:xfrm>
        </p:grpSpPr>
        <p:pic>
          <p:nvPicPr>
            <p:cNvPr id="481" name="Google Shape;481;p66"/>
            <p:cNvPicPr preferRelativeResize="0"/>
            <p:nvPr/>
          </p:nvPicPr>
          <p:blipFill rotWithShape="1">
            <a:blip r:embed="rId3">
              <a:alphaModFix/>
            </a:blip>
            <a:srcRect b="1270" l="850" r="1368" t="9864"/>
            <a:stretch/>
          </p:blipFill>
          <p:spPr>
            <a:xfrm>
              <a:off x="3147100" y="319750"/>
              <a:ext cx="5690450" cy="3755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66"/>
            <p:cNvSpPr/>
            <p:nvPr/>
          </p:nvSpPr>
          <p:spPr>
            <a:xfrm>
              <a:off x="3876075" y="1460850"/>
              <a:ext cx="971100" cy="321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66"/>
          <p:cNvSpPr txBox="1"/>
          <p:nvPr/>
        </p:nvSpPr>
        <p:spPr>
          <a:xfrm>
            <a:off x="136747" y="785508"/>
            <a:ext cx="257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회원정보 중 주소와 일치하는 게시판 나타내기(ajax 이용)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84" name="Google Shape;48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50" y="1624259"/>
            <a:ext cx="3565879" cy="14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44" y="3523536"/>
            <a:ext cx="3565875" cy="131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6363" y="3802425"/>
            <a:ext cx="4451924" cy="11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6"/>
          <p:cNvSpPr txBox="1"/>
          <p:nvPr/>
        </p:nvSpPr>
        <p:spPr>
          <a:xfrm>
            <a:off x="136751" y="1270250"/>
            <a:ext cx="185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GroupController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136749" y="3169534"/>
            <a:ext cx="12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GroupDAO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3766374" y="3448425"/>
            <a:ext cx="12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GroupMapper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지역별 게시판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495" name="Google Shape;49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96" name="Google Shape;496;p67"/>
          <p:cNvPicPr preferRelativeResize="0"/>
          <p:nvPr/>
        </p:nvPicPr>
        <p:blipFill rotWithShape="1">
          <a:blip r:embed="rId3">
            <a:alphaModFix/>
          </a:blip>
          <a:srcRect b="18106" l="0" r="0" t="0"/>
          <a:stretch/>
        </p:blipFill>
        <p:spPr>
          <a:xfrm>
            <a:off x="0" y="674925"/>
            <a:ext cx="4518675" cy="389114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7"/>
          <p:cNvSpPr txBox="1"/>
          <p:nvPr/>
        </p:nvSpPr>
        <p:spPr>
          <a:xfrm>
            <a:off x="4518675" y="186637"/>
            <a:ext cx="410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각 그룹에 해당하는 게시물 가져오기(좋아요수, 댓글수 포함)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98" name="Google Shape;49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675" y="2318250"/>
            <a:ext cx="4576025" cy="2398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67"/>
          <p:cNvGrpSpPr/>
          <p:nvPr/>
        </p:nvGrpSpPr>
        <p:grpSpPr>
          <a:xfrm>
            <a:off x="4518675" y="540637"/>
            <a:ext cx="4576025" cy="1325325"/>
            <a:chOff x="4518675" y="919300"/>
            <a:chExt cx="4576025" cy="1325325"/>
          </a:xfrm>
        </p:grpSpPr>
        <p:pic>
          <p:nvPicPr>
            <p:cNvPr id="500" name="Google Shape;500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8675" y="919300"/>
              <a:ext cx="4576025" cy="1325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67"/>
            <p:cNvSpPr/>
            <p:nvPr/>
          </p:nvSpPr>
          <p:spPr>
            <a:xfrm>
              <a:off x="4983350" y="1755349"/>
              <a:ext cx="1603200" cy="1317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67"/>
          <p:cNvSpPr txBox="1"/>
          <p:nvPr/>
        </p:nvSpPr>
        <p:spPr>
          <a:xfrm>
            <a:off x="4518675" y="1964250"/>
            <a:ext cx="358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forEach 이용하여 list 생성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게시물 좋아요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508" name="Google Shape;50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509" name="Google Shape;509;p68"/>
          <p:cNvGrpSpPr/>
          <p:nvPr/>
        </p:nvGrpSpPr>
        <p:grpSpPr>
          <a:xfrm>
            <a:off x="156350" y="749725"/>
            <a:ext cx="3586800" cy="2549596"/>
            <a:chOff x="156350" y="749725"/>
            <a:chExt cx="3586800" cy="2549596"/>
          </a:xfrm>
        </p:grpSpPr>
        <p:pic>
          <p:nvPicPr>
            <p:cNvPr id="510" name="Google Shape;510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6350" y="749725"/>
              <a:ext cx="3586800" cy="25495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68"/>
            <p:cNvSpPr/>
            <p:nvPr/>
          </p:nvSpPr>
          <p:spPr>
            <a:xfrm>
              <a:off x="3364575" y="1829000"/>
              <a:ext cx="287400" cy="247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2" name="Google Shape;512;p68"/>
          <p:cNvPicPr preferRelativeResize="0"/>
          <p:nvPr/>
        </p:nvPicPr>
        <p:blipFill rotWithShape="1">
          <a:blip r:embed="rId4">
            <a:alphaModFix/>
          </a:blip>
          <a:srcRect b="0" l="0" r="-5163" t="5195"/>
          <a:stretch/>
        </p:blipFill>
        <p:spPr>
          <a:xfrm>
            <a:off x="3934075" y="225100"/>
            <a:ext cx="4822174" cy="13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8"/>
          <p:cNvSpPr txBox="1"/>
          <p:nvPr/>
        </p:nvSpPr>
        <p:spPr>
          <a:xfrm>
            <a:off x="3934075" y="1597250"/>
            <a:ext cx="474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기존에 좋아요 클릭했으면 model을 이용하여 like로 1을 넘겨줌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grpSp>
        <p:nvGrpSpPr>
          <p:cNvPr id="514" name="Google Shape;514;p68"/>
          <p:cNvGrpSpPr/>
          <p:nvPr/>
        </p:nvGrpSpPr>
        <p:grpSpPr>
          <a:xfrm>
            <a:off x="282575" y="3832898"/>
            <a:ext cx="6775724" cy="1041325"/>
            <a:chOff x="282575" y="3832898"/>
            <a:chExt cx="6775724" cy="1041325"/>
          </a:xfrm>
        </p:grpSpPr>
        <p:pic>
          <p:nvPicPr>
            <p:cNvPr id="515" name="Google Shape;515;p68"/>
            <p:cNvPicPr preferRelativeResize="0"/>
            <p:nvPr/>
          </p:nvPicPr>
          <p:blipFill rotWithShape="1">
            <a:blip r:embed="rId5">
              <a:alphaModFix/>
            </a:blip>
            <a:srcRect b="73514" l="0" r="0" t="0"/>
            <a:stretch/>
          </p:blipFill>
          <p:spPr>
            <a:xfrm>
              <a:off x="282575" y="3832898"/>
              <a:ext cx="6775724" cy="104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68"/>
            <p:cNvSpPr/>
            <p:nvPr/>
          </p:nvSpPr>
          <p:spPr>
            <a:xfrm>
              <a:off x="398550" y="4001198"/>
              <a:ext cx="1365600" cy="194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68"/>
          <p:cNvSpPr txBox="1"/>
          <p:nvPr/>
        </p:nvSpPr>
        <p:spPr>
          <a:xfrm>
            <a:off x="7239296" y="1209163"/>
            <a:ext cx="128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Orbit"/>
                <a:ea typeface="Orbit"/>
                <a:cs typeface="Orbit"/>
                <a:sym typeface="Orbit"/>
              </a:rPr>
              <a:t>BbsController</a:t>
            </a:r>
            <a:endParaRPr sz="1100">
              <a:solidFill>
                <a:srgbClr val="FFFF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282575" y="3478900"/>
            <a:ext cx="128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bbs/one.jsp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519" name="Google Shape;519;p68"/>
          <p:cNvPicPr preferRelativeResize="0"/>
          <p:nvPr/>
        </p:nvPicPr>
        <p:blipFill rotWithShape="1">
          <a:blip r:embed="rId6">
            <a:alphaModFix/>
          </a:blip>
          <a:srcRect b="21042" l="0" r="0" t="0"/>
          <a:stretch/>
        </p:blipFill>
        <p:spPr>
          <a:xfrm>
            <a:off x="3934075" y="2303847"/>
            <a:ext cx="3676049" cy="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4070" y="3103517"/>
            <a:ext cx="5151501" cy="65159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8"/>
          <p:cNvSpPr txBox="1"/>
          <p:nvPr/>
        </p:nvSpPr>
        <p:spPr>
          <a:xfrm>
            <a:off x="3934075" y="2749525"/>
            <a:ext cx="134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bbsLikeMapper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522" name="Google Shape;522;p68"/>
          <p:cNvSpPr txBox="1"/>
          <p:nvPr/>
        </p:nvSpPr>
        <p:spPr>
          <a:xfrm>
            <a:off x="3934075" y="1942200"/>
            <a:ext cx="167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BbsLikeController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게시물 좋아요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528" name="Google Shape;52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9" name="Google Shape;529;p69"/>
          <p:cNvSpPr txBox="1"/>
          <p:nvPr/>
        </p:nvSpPr>
        <p:spPr>
          <a:xfrm>
            <a:off x="5503222" y="268258"/>
            <a:ext cx="201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좋아요 취소(delete)</a:t>
            </a:r>
            <a:endParaRPr sz="1100"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좋아요(insert) 실행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grpSp>
        <p:nvGrpSpPr>
          <p:cNvPr id="530" name="Google Shape;530;p69"/>
          <p:cNvGrpSpPr/>
          <p:nvPr/>
        </p:nvGrpSpPr>
        <p:grpSpPr>
          <a:xfrm>
            <a:off x="152223" y="748532"/>
            <a:ext cx="5140568" cy="2179717"/>
            <a:chOff x="152223" y="748532"/>
            <a:chExt cx="5140568" cy="2179717"/>
          </a:xfrm>
        </p:grpSpPr>
        <p:pic>
          <p:nvPicPr>
            <p:cNvPr id="531" name="Google Shape;531;p69"/>
            <p:cNvPicPr preferRelativeResize="0"/>
            <p:nvPr/>
          </p:nvPicPr>
          <p:blipFill rotWithShape="1">
            <a:blip r:embed="rId3">
              <a:alphaModFix/>
            </a:blip>
            <a:srcRect b="0" l="0" r="2524" t="26825"/>
            <a:stretch/>
          </p:blipFill>
          <p:spPr>
            <a:xfrm>
              <a:off x="152223" y="748532"/>
              <a:ext cx="5140568" cy="2179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p69"/>
            <p:cNvSpPr/>
            <p:nvPr/>
          </p:nvSpPr>
          <p:spPr>
            <a:xfrm>
              <a:off x="720275" y="1192775"/>
              <a:ext cx="1206900" cy="124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9"/>
            <p:cNvSpPr/>
            <p:nvPr/>
          </p:nvSpPr>
          <p:spPr>
            <a:xfrm>
              <a:off x="1302714" y="1404770"/>
              <a:ext cx="1206900" cy="171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69"/>
          <p:cNvGrpSpPr/>
          <p:nvPr/>
        </p:nvGrpSpPr>
        <p:grpSpPr>
          <a:xfrm>
            <a:off x="152220" y="3032585"/>
            <a:ext cx="5456039" cy="1673222"/>
            <a:chOff x="152223" y="3149218"/>
            <a:chExt cx="5511150" cy="1834875"/>
          </a:xfrm>
        </p:grpSpPr>
        <p:pic>
          <p:nvPicPr>
            <p:cNvPr id="535" name="Google Shape;535;p69"/>
            <p:cNvPicPr preferRelativeResize="0"/>
            <p:nvPr/>
          </p:nvPicPr>
          <p:blipFill rotWithShape="1">
            <a:blip r:embed="rId4">
              <a:alphaModFix/>
            </a:blip>
            <a:srcRect b="0" l="0" r="0" t="2372"/>
            <a:stretch/>
          </p:blipFill>
          <p:spPr>
            <a:xfrm>
              <a:off x="152223" y="3149218"/>
              <a:ext cx="5511150" cy="183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69"/>
            <p:cNvSpPr/>
            <p:nvPr/>
          </p:nvSpPr>
          <p:spPr>
            <a:xfrm>
              <a:off x="701150" y="3379176"/>
              <a:ext cx="1055400" cy="132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6633" y="2706750"/>
            <a:ext cx="3724775" cy="117036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9"/>
          <p:cNvSpPr txBox="1"/>
          <p:nvPr/>
        </p:nvSpPr>
        <p:spPr>
          <a:xfrm>
            <a:off x="7743200" y="3876025"/>
            <a:ext cx="134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bbsLikeMapper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539" name="Google Shape;53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3225" y="1086245"/>
            <a:ext cx="2961700" cy="15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9"/>
          <p:cNvSpPr txBox="1"/>
          <p:nvPr/>
        </p:nvSpPr>
        <p:spPr>
          <a:xfrm>
            <a:off x="5503225" y="748525"/>
            <a:ext cx="189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BbsLikeController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0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지역별 인기게시판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546" name="Google Shape;54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47" name="Google Shape;5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25" y="765669"/>
            <a:ext cx="3236524" cy="3900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70"/>
          <p:cNvGrpSpPr/>
          <p:nvPr/>
        </p:nvGrpSpPr>
        <p:grpSpPr>
          <a:xfrm>
            <a:off x="3388947" y="2792372"/>
            <a:ext cx="5662950" cy="1929950"/>
            <a:chOff x="3388922" y="1094938"/>
            <a:chExt cx="5662950" cy="1929950"/>
          </a:xfrm>
        </p:grpSpPr>
        <p:pic>
          <p:nvPicPr>
            <p:cNvPr id="549" name="Google Shape;549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88922" y="1094938"/>
              <a:ext cx="5662950" cy="1929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70"/>
            <p:cNvSpPr/>
            <p:nvPr/>
          </p:nvSpPr>
          <p:spPr>
            <a:xfrm>
              <a:off x="3990300" y="1702750"/>
              <a:ext cx="4983900" cy="142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0"/>
            <p:cNvSpPr/>
            <p:nvPr/>
          </p:nvSpPr>
          <p:spPr>
            <a:xfrm>
              <a:off x="3728450" y="2571750"/>
              <a:ext cx="2553000" cy="142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2" name="Google Shape;552;p70"/>
          <p:cNvPicPr preferRelativeResize="0"/>
          <p:nvPr/>
        </p:nvPicPr>
        <p:blipFill rotWithShape="1">
          <a:blip r:embed="rId5">
            <a:alphaModFix/>
          </a:blip>
          <a:srcRect b="0" l="0" r="0" t="4897"/>
          <a:stretch/>
        </p:blipFill>
        <p:spPr>
          <a:xfrm>
            <a:off x="3388950" y="274708"/>
            <a:ext cx="3429554" cy="23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0"/>
          <p:cNvSpPr txBox="1"/>
          <p:nvPr/>
        </p:nvSpPr>
        <p:spPr>
          <a:xfrm>
            <a:off x="6818500" y="274700"/>
            <a:ext cx="137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BbsController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554" name="Google Shape;554;p70"/>
          <p:cNvSpPr txBox="1"/>
          <p:nvPr/>
        </p:nvSpPr>
        <p:spPr>
          <a:xfrm>
            <a:off x="6871100" y="1814550"/>
            <a:ext cx="218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각 조건에 맞는 게시물만</a:t>
            </a:r>
            <a:endParaRPr sz="1100"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가져오기</a:t>
            </a:r>
            <a:endParaRPr sz="1100"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- 조회수 30, 좋아요수 3 이상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1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코스 공유 - 글쓰기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560" name="Google Shape;56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61" name="Google Shape;5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9041"/>
            <a:ext cx="3379245" cy="4225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71"/>
          <p:cNvGrpSpPr/>
          <p:nvPr/>
        </p:nvGrpSpPr>
        <p:grpSpPr>
          <a:xfrm>
            <a:off x="3768170" y="1341900"/>
            <a:ext cx="5307553" cy="2813708"/>
            <a:chOff x="3768170" y="1341900"/>
            <a:chExt cx="5307553" cy="2813708"/>
          </a:xfrm>
        </p:grpSpPr>
        <p:pic>
          <p:nvPicPr>
            <p:cNvPr id="563" name="Google Shape;563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8170" y="1341900"/>
              <a:ext cx="5307553" cy="2813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71"/>
            <p:cNvSpPr/>
            <p:nvPr/>
          </p:nvSpPr>
          <p:spPr>
            <a:xfrm>
              <a:off x="4321725" y="3554011"/>
              <a:ext cx="2853900" cy="300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71"/>
          <p:cNvSpPr txBox="1"/>
          <p:nvPr/>
        </p:nvSpPr>
        <p:spPr>
          <a:xfrm>
            <a:off x="3768177" y="987888"/>
            <a:ext cx="364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그리는 선의 정보(위도, 경도)를 변수에 저장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코스 공유 상세페이지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571" name="Google Shape;57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72" name="Google Shape;5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46" y="709041"/>
            <a:ext cx="3071227" cy="4225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72"/>
          <p:cNvGrpSpPr/>
          <p:nvPr/>
        </p:nvGrpSpPr>
        <p:grpSpPr>
          <a:xfrm>
            <a:off x="3899815" y="720375"/>
            <a:ext cx="3489130" cy="1851375"/>
            <a:chOff x="3806725" y="720375"/>
            <a:chExt cx="3489130" cy="1851375"/>
          </a:xfrm>
        </p:grpSpPr>
        <p:pic>
          <p:nvPicPr>
            <p:cNvPr id="574" name="Google Shape;57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6725" y="720375"/>
              <a:ext cx="3489130" cy="185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72"/>
            <p:cNvSpPr/>
            <p:nvPr/>
          </p:nvSpPr>
          <p:spPr>
            <a:xfrm>
              <a:off x="4124351" y="1282050"/>
              <a:ext cx="3071100" cy="300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72"/>
          <p:cNvSpPr txBox="1"/>
          <p:nvPr/>
        </p:nvSpPr>
        <p:spPr>
          <a:xfrm>
            <a:off x="3868467" y="197163"/>
            <a:ext cx="364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CourseController</a:t>
            </a:r>
            <a:endParaRPr b="1" sz="1100"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DB에 저장된 값을 / 기준으로 분리시켜 jsp로 보냄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577" name="Google Shape;57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815" y="3020702"/>
            <a:ext cx="4970249" cy="6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9814" y="4106374"/>
            <a:ext cx="4573824" cy="8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2"/>
          <p:cNvSpPr txBox="1"/>
          <p:nvPr/>
        </p:nvSpPr>
        <p:spPr>
          <a:xfrm>
            <a:off x="3899814" y="3752379"/>
            <a:ext cx="358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courseMapper</a:t>
            </a:r>
            <a:endParaRPr b="1" sz="1100"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580" name="Google Shape;580;p72"/>
          <p:cNvSpPr txBox="1"/>
          <p:nvPr/>
        </p:nvSpPr>
        <p:spPr>
          <a:xfrm>
            <a:off x="3899828" y="2678856"/>
            <a:ext cx="358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CourseDAO</a:t>
            </a:r>
            <a:endParaRPr b="1" sz="1100"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3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코스 공유 상세페이지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586" name="Google Shape;58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87" name="Google Shape;58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375" y="2142168"/>
            <a:ext cx="4365725" cy="156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046" y="709041"/>
            <a:ext cx="3071227" cy="4225414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3"/>
          <p:cNvSpPr txBox="1"/>
          <p:nvPr/>
        </p:nvSpPr>
        <p:spPr>
          <a:xfrm>
            <a:off x="3578364" y="1788170"/>
            <a:ext cx="364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카카오맵 API 이용하여 지도에 polyline 나타냄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590" name="Google Shape;5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8377" y="687692"/>
            <a:ext cx="5454974" cy="10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3"/>
          <p:cNvSpPr txBox="1"/>
          <p:nvPr/>
        </p:nvSpPr>
        <p:spPr>
          <a:xfrm>
            <a:off x="3578367" y="164492"/>
            <a:ext cx="364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Orbit"/>
                <a:ea typeface="Orbit"/>
                <a:cs typeface="Orbit"/>
                <a:sym typeface="Orbit"/>
              </a:rPr>
              <a:t>course/one.jsp</a:t>
            </a:r>
            <a:endParaRPr b="1" sz="1100"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rbit"/>
                <a:ea typeface="Orbit"/>
                <a:cs typeface="Orbit"/>
                <a:sym typeface="Orbit"/>
              </a:rPr>
              <a:t>forEach 이용하여 위도, 경도 값 가져오기</a:t>
            </a:r>
            <a:endParaRPr sz="1100"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592" name="Google Shape;592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8369" y="3709975"/>
            <a:ext cx="4795850" cy="131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612750" y="1047899"/>
            <a:ext cx="42117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marR="1905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250"/>
              <a:buFont typeface="Orbit"/>
              <a:buChar char="●"/>
            </a:pPr>
            <a:r>
              <a:rPr lang="ko" sz="1250">
                <a:solidFill>
                  <a:srgbClr val="1D1C1D"/>
                </a:solidFill>
                <a:latin typeface="Orbit"/>
                <a:ea typeface="Orbit"/>
                <a:cs typeface="Orbit"/>
                <a:sym typeface="Orbit"/>
              </a:rPr>
              <a:t>기존에 자전거 게시판이 여러개 있지만 여행 목적으로 개설된 게시판이 많음.</a:t>
            </a:r>
            <a:endParaRPr sz="125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457200" marR="1905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-307975" lvl="0" marL="457200" marR="1905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250"/>
              <a:buFont typeface="Orbit"/>
              <a:buChar char="●"/>
            </a:pPr>
            <a:r>
              <a:rPr lang="ko" sz="1250">
                <a:solidFill>
                  <a:srgbClr val="1D1C1D"/>
                </a:solidFill>
                <a:latin typeface="Orbit"/>
                <a:ea typeface="Orbit"/>
                <a:cs typeface="Orbit"/>
                <a:sym typeface="Orbit"/>
              </a:rPr>
              <a:t>서울시 내에서 각 지역별로 자전거 모임을 가질 수 있는 게시판이 대중화가 되어있지 않음. </a:t>
            </a:r>
            <a:endParaRPr sz="125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457200" marR="1905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-307975" lvl="0" marL="457200" marR="1905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250"/>
              <a:buFont typeface="Orbit"/>
              <a:buChar char="●"/>
            </a:pPr>
            <a:r>
              <a:rPr lang="ko" sz="1250">
                <a:solidFill>
                  <a:srgbClr val="1D1C1D"/>
                </a:solidFill>
                <a:latin typeface="Orbit"/>
                <a:ea typeface="Orbit"/>
                <a:cs typeface="Orbit"/>
                <a:sym typeface="Orbit"/>
              </a:rPr>
              <a:t>각 게시판에서 따로 자전거를 대여할 수 있는 기능이 없음.</a:t>
            </a:r>
            <a:endParaRPr sz="125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0" lvl="0" marL="457200" marR="1905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  <a:p>
            <a:pPr indent="-307975" lvl="0" marL="457200" marR="1905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250"/>
              <a:buFont typeface="Orbit"/>
              <a:buChar char="●"/>
            </a:pPr>
            <a:r>
              <a:rPr lang="ko" sz="1250">
                <a:solidFill>
                  <a:srgbClr val="1D1C1D"/>
                </a:solidFill>
                <a:latin typeface="Orbit"/>
                <a:ea typeface="Orbit"/>
                <a:cs typeface="Orbit"/>
                <a:sym typeface="Orbit"/>
              </a:rPr>
              <a:t>따라서 자신의 주변  지역 사람들과 함께 할 수 있는 자전거 커뮤니티를 개설하려고 함.</a:t>
            </a:r>
            <a:endParaRPr sz="1250">
              <a:solidFill>
                <a:srgbClr val="1D1C1D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541375" y="3687000"/>
            <a:ext cx="28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1016275"/>
            <a:ext cx="4320477" cy="24263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기존 사례 분석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4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자전거정보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598" name="Google Shape;59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99" name="Google Shape;5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50" y="765600"/>
            <a:ext cx="8351702" cy="3745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5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자전거상세정보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05" name="Google Shape;60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06" name="Google Shape;6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50" y="765600"/>
            <a:ext cx="8293906" cy="3745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6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자전거정보 리뷰등록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12" name="Google Shape;61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13" name="Google Shape;6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25" y="841800"/>
            <a:ext cx="7901995" cy="374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7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자전거정보 리뷰삭제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19" name="Google Shape;61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20" name="Google Shape;6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689400"/>
            <a:ext cx="8167656" cy="396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8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자전거정보 리뷰수정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26" name="Google Shape;626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27" name="Google Shape;6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613200"/>
            <a:ext cx="7512000" cy="42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33" name="Google Shape;633;p79"/>
          <p:cNvSpPr txBox="1"/>
          <p:nvPr/>
        </p:nvSpPr>
        <p:spPr>
          <a:xfrm>
            <a:off x="152400" y="0"/>
            <a:ext cx="359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Hahmlet"/>
                <a:ea typeface="Hahmlet"/>
                <a:cs typeface="Hahmlet"/>
                <a:sym typeface="Hahmlet"/>
              </a:rPr>
              <a:t>이벤트</a:t>
            </a:r>
            <a:endParaRPr b="1" sz="2600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34" name="Google Shape;634;p79"/>
          <p:cNvSpPr txBox="1"/>
          <p:nvPr/>
        </p:nvSpPr>
        <p:spPr>
          <a:xfrm>
            <a:off x="4212225" y="3935600"/>
            <a:ext cx="48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5" name="Google Shape;6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600" y="1"/>
            <a:ext cx="5838324" cy="278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76725"/>
            <a:ext cx="4419599" cy="178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87" y="3480448"/>
            <a:ext cx="3526426" cy="15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9"/>
          <p:cNvSpPr txBox="1"/>
          <p:nvPr/>
        </p:nvSpPr>
        <p:spPr>
          <a:xfrm>
            <a:off x="238975" y="3018488"/>
            <a:ext cx="38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ld Standard TT"/>
                <a:ea typeface="Old Standard TT"/>
                <a:cs typeface="Old Standard TT"/>
                <a:sym typeface="Old Standard TT"/>
              </a:rPr>
              <a:t>따릉이 API에서 실시간 정보를 jsonArray에 저장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39" name="Google Shape;639;p79"/>
          <p:cNvSpPr txBox="1"/>
          <p:nvPr/>
        </p:nvSpPr>
        <p:spPr>
          <a:xfrm>
            <a:off x="4085225" y="4096600"/>
            <a:ext cx="35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ld Standard TT"/>
                <a:ea typeface="Old Standard TT"/>
                <a:cs typeface="Old Standard TT"/>
                <a:sym typeface="Old Standard TT"/>
              </a:rPr>
              <a:t>jsonArray의 data를 kakao.maps로 전달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640" name="Google Shape;640;p79"/>
          <p:cNvCxnSpPr>
            <a:stCxn id="638" idx="3"/>
            <a:endCxn id="638" idx="3"/>
          </p:cNvCxnSpPr>
          <p:nvPr/>
        </p:nvCxnSpPr>
        <p:spPr>
          <a:xfrm>
            <a:off x="4085275" y="321858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79"/>
          <p:cNvCxnSpPr/>
          <p:nvPr/>
        </p:nvCxnSpPr>
        <p:spPr>
          <a:xfrm rot="10800000">
            <a:off x="3973025" y="3110438"/>
            <a:ext cx="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79"/>
          <p:cNvSpPr txBox="1"/>
          <p:nvPr/>
        </p:nvSpPr>
        <p:spPr>
          <a:xfrm>
            <a:off x="5166275" y="2788225"/>
            <a:ext cx="35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ld Standard TT"/>
                <a:ea typeface="Old Standard TT"/>
                <a:cs typeface="Old Standard TT"/>
                <a:sym typeface="Old Standard TT"/>
              </a:rPr>
              <a:t>내 위치 주변 따릉이 정보 실시간으로 확인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43" name="Google Shape;643;p79"/>
          <p:cNvSpPr txBox="1"/>
          <p:nvPr/>
        </p:nvSpPr>
        <p:spPr>
          <a:xfrm>
            <a:off x="152400" y="524513"/>
            <a:ext cx="27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Old Standard TT"/>
                <a:ea typeface="Old Standard TT"/>
                <a:cs typeface="Old Standard TT"/>
                <a:sym typeface="Old Standard TT"/>
              </a:rPr>
              <a:t>&lt;따릉이 정보&gt;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44" name="Google Shape;644;p79"/>
          <p:cNvSpPr txBox="1"/>
          <p:nvPr/>
        </p:nvSpPr>
        <p:spPr>
          <a:xfrm>
            <a:off x="5142075" y="325421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따릉이 정보 확인 후  이용권 페이지로 넘어가 결제과정을 거침 </a:t>
            </a:r>
            <a:r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50" name="Google Shape;650;p80"/>
          <p:cNvSpPr txBox="1"/>
          <p:nvPr/>
        </p:nvSpPr>
        <p:spPr>
          <a:xfrm>
            <a:off x="152400" y="0"/>
            <a:ext cx="359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Hahmlet"/>
                <a:ea typeface="Hahmlet"/>
                <a:cs typeface="Hahmlet"/>
                <a:sym typeface="Hahmlet"/>
              </a:rPr>
              <a:t>이벤트</a:t>
            </a:r>
            <a:endParaRPr b="1" sz="2600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51" name="Google Shape;651;p80"/>
          <p:cNvSpPr txBox="1"/>
          <p:nvPr/>
        </p:nvSpPr>
        <p:spPr>
          <a:xfrm>
            <a:off x="4085225" y="4096600"/>
            <a:ext cx="35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52" name="Google Shape;6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875"/>
            <a:ext cx="4811775" cy="26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575" y="971750"/>
            <a:ext cx="3279124" cy="218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80"/>
          <p:cNvCxnSpPr/>
          <p:nvPr/>
        </p:nvCxnSpPr>
        <p:spPr>
          <a:xfrm flipH="1" rot="10800000">
            <a:off x="4964175" y="2167650"/>
            <a:ext cx="728400" cy="10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5" name="Google Shape;655;p80"/>
          <p:cNvSpPr txBox="1"/>
          <p:nvPr/>
        </p:nvSpPr>
        <p:spPr>
          <a:xfrm>
            <a:off x="6612888" y="3158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상세페이지로 이동</a:t>
            </a:r>
            <a:endParaRPr/>
          </a:p>
        </p:txBody>
      </p:sp>
      <p:sp>
        <p:nvSpPr>
          <p:cNvPr id="656" name="Google Shape;656;p80"/>
          <p:cNvSpPr txBox="1"/>
          <p:nvPr/>
        </p:nvSpPr>
        <p:spPr>
          <a:xfrm>
            <a:off x="152400" y="585000"/>
            <a:ext cx="282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Old Standard TT"/>
                <a:ea typeface="Old Standard TT"/>
                <a:cs typeface="Old Standard TT"/>
                <a:sym typeface="Old Standard TT"/>
              </a:rPr>
              <a:t>&lt;즉석모임 개설&gt;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57" name="Google Shape;65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25" y="3425625"/>
            <a:ext cx="3283592" cy="14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0"/>
          <p:cNvSpPr txBox="1"/>
          <p:nvPr/>
        </p:nvSpPr>
        <p:spPr>
          <a:xfrm>
            <a:off x="3374625" y="42775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eventcontroller로 저장된 eventVO로 상세페이지 구성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64" name="Google Shape;664;p81"/>
          <p:cNvSpPr txBox="1"/>
          <p:nvPr/>
        </p:nvSpPr>
        <p:spPr>
          <a:xfrm>
            <a:off x="152400" y="0"/>
            <a:ext cx="359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Hahmlet"/>
                <a:ea typeface="Hahmlet"/>
                <a:cs typeface="Hahmlet"/>
                <a:sym typeface="Hahmlet"/>
              </a:rPr>
              <a:t>이벤트</a:t>
            </a:r>
            <a:endParaRPr b="1" sz="2600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65" name="Google Shape;665;p81"/>
          <p:cNvSpPr txBox="1"/>
          <p:nvPr/>
        </p:nvSpPr>
        <p:spPr>
          <a:xfrm>
            <a:off x="4085225" y="4096600"/>
            <a:ext cx="35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66" name="Google Shape;66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2750"/>
            <a:ext cx="3021525" cy="2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471" y="937575"/>
            <a:ext cx="2496498" cy="2266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Google Shape;668;p81"/>
          <p:cNvCxnSpPr>
            <a:endCxn id="667" idx="1"/>
          </p:cNvCxnSpPr>
          <p:nvPr/>
        </p:nvCxnSpPr>
        <p:spPr>
          <a:xfrm>
            <a:off x="3244071" y="2014063"/>
            <a:ext cx="1004400" cy="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81"/>
          <p:cNvSpPr txBox="1"/>
          <p:nvPr/>
        </p:nvSpPr>
        <p:spPr>
          <a:xfrm>
            <a:off x="4711100" y="3322800"/>
            <a:ext cx="217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ld Standard TT"/>
                <a:ea typeface="Old Standard TT"/>
                <a:cs typeface="Old Standard TT"/>
                <a:sym typeface="Old Standard TT"/>
              </a:rPr>
              <a:t>상세페이지로 이동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70" name="Google Shape;670;p81"/>
          <p:cNvSpPr txBox="1"/>
          <p:nvPr/>
        </p:nvSpPr>
        <p:spPr>
          <a:xfrm>
            <a:off x="152350" y="512075"/>
            <a:ext cx="302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Old Standard TT"/>
                <a:ea typeface="Old Standard TT"/>
                <a:cs typeface="Old Standard TT"/>
                <a:sym typeface="Old Standard TT"/>
              </a:rPr>
              <a:t>&lt;인증샷 챌린지&gt;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71" name="Google Shape;67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50" y="4096600"/>
            <a:ext cx="4419599" cy="96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1348" y="3630875"/>
            <a:ext cx="4522653" cy="8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81"/>
          <p:cNvSpPr txBox="1"/>
          <p:nvPr/>
        </p:nvSpPr>
        <p:spPr>
          <a:xfrm>
            <a:off x="4621350" y="4441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eventchallengeVO의 img로 갤러리 형태의 list 구성 </a:t>
            </a:r>
            <a:endParaRPr/>
          </a:p>
        </p:txBody>
      </p:sp>
      <p:sp>
        <p:nvSpPr>
          <p:cNvPr id="674" name="Google Shape;674;p81"/>
          <p:cNvSpPr txBox="1"/>
          <p:nvPr/>
        </p:nvSpPr>
        <p:spPr>
          <a:xfrm>
            <a:off x="244075" y="892050"/>
            <a:ext cx="364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유저들이 자전거 활동 셀피를 올려 자유롭게 공유하는 페이지 </a:t>
            </a:r>
            <a:r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80" name="Google Shape;68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50" y="1171850"/>
            <a:ext cx="5918824" cy="30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82"/>
          <p:cNvSpPr txBox="1"/>
          <p:nvPr/>
        </p:nvSpPr>
        <p:spPr>
          <a:xfrm>
            <a:off x="6059400" y="2213300"/>
            <a:ext cx="3084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메인 메뉴의 이용권 버튼을 누르면 </a:t>
            </a:r>
            <a:endParaRPr sz="1700"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이용권 구매화면으로 넘어감</a:t>
            </a:r>
            <a:endParaRPr sz="1700"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82" name="Google Shape;682;p82"/>
          <p:cNvSpPr/>
          <p:nvPr/>
        </p:nvSpPr>
        <p:spPr>
          <a:xfrm>
            <a:off x="1438625" y="1171850"/>
            <a:ext cx="371700" cy="1965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82"/>
          <p:cNvCxnSpPr/>
          <p:nvPr/>
        </p:nvCxnSpPr>
        <p:spPr>
          <a:xfrm flipH="1">
            <a:off x="1838250" y="1044750"/>
            <a:ext cx="158100" cy="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82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ahmlet"/>
                <a:ea typeface="Hahmlet"/>
                <a:cs typeface="Hahmlet"/>
                <a:sym typeface="Hahmlet"/>
              </a:rPr>
              <a:t>이용권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90" name="Google Shape;690;p83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ahmlet"/>
                <a:ea typeface="Hahmlet"/>
                <a:cs typeface="Hahmlet"/>
                <a:sym typeface="Hahmlet"/>
              </a:rPr>
              <a:t>이용권 선택 화면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691" name="Google Shape;69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5" y="724425"/>
            <a:ext cx="3202375" cy="39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388" y="724425"/>
            <a:ext cx="3000700" cy="167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3" name="Google Shape;693;p83"/>
          <p:cNvCxnSpPr/>
          <p:nvPr/>
        </p:nvCxnSpPr>
        <p:spPr>
          <a:xfrm flipH="1">
            <a:off x="1838150" y="989675"/>
            <a:ext cx="3057000" cy="20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4" name="Google Shape;69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4450" y="2698020"/>
            <a:ext cx="3838575" cy="1245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p83"/>
          <p:cNvCxnSpPr/>
          <p:nvPr/>
        </p:nvCxnSpPr>
        <p:spPr>
          <a:xfrm flipH="1">
            <a:off x="5310225" y="1256525"/>
            <a:ext cx="507600" cy="14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83"/>
          <p:cNvCxnSpPr/>
          <p:nvPr/>
        </p:nvCxnSpPr>
        <p:spPr>
          <a:xfrm flipH="1" rot="10800000">
            <a:off x="4957125" y="2009000"/>
            <a:ext cx="1163700" cy="17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7" name="Google Shape;697;p83"/>
          <p:cNvSpPr txBox="1"/>
          <p:nvPr/>
        </p:nvSpPr>
        <p:spPr>
          <a:xfrm>
            <a:off x="4258625" y="4047625"/>
            <a:ext cx="37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rbit"/>
                <a:ea typeface="Orbit"/>
                <a:cs typeface="Orbit"/>
                <a:sym typeface="Orbit"/>
              </a:rPr>
              <a:t>일일권, 정기권 선택이 가능하며 AJAX를 활용해 시간권 선택이 가능함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두 플랫폼의 차이점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107" name="Google Shape;107;p19"/>
          <p:cNvGraphicFramePr/>
          <p:nvPr/>
        </p:nvGraphicFramePr>
        <p:xfrm>
          <a:off x="342063" y="821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{D35E9290-8E01-4611-BD0C-613A5C8B47CF}</a:tableStyleId>
              </a:tblPr>
              <a:tblGrid>
                <a:gridCol w="4202375"/>
                <a:gridCol w="4257475"/>
              </a:tblGrid>
              <a:tr h="52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따릉이</a:t>
                      </a:r>
                      <a:endParaRPr b="1"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더바이크(자전거 전문 웹진)</a:t>
                      </a:r>
                      <a:endParaRPr b="1"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266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Orbit"/>
                          <a:ea typeface="Orbit"/>
                          <a:cs typeface="Orbit"/>
                          <a:sym typeface="Orbit"/>
                        </a:rPr>
                        <a:t>1. </a:t>
                      </a:r>
                      <a:r>
                        <a:rPr lang="ko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공유 자전거를 결제하고 이용할 수 있는 시스템</a:t>
                      </a:r>
                      <a:endParaRPr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2. 자전거 위치를 확인하고 이용하는 개인적 용도로 많이 쓰임</a:t>
                      </a:r>
                      <a:endParaRPr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3.해당 대여소에 따릉이가 몇대 있는지 실시간으로 확인가능</a:t>
                      </a:r>
                      <a:endParaRPr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4. 회사에서 제공하는 한가지 종류의 자전거만 이용가능(제한적) </a:t>
                      </a:r>
                      <a:endParaRPr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Orbit"/>
                          <a:ea typeface="Orbit"/>
                          <a:cs typeface="Orbit"/>
                          <a:sym typeface="Orbit"/>
                        </a:rPr>
                        <a:t>1</a:t>
                      </a:r>
                      <a:r>
                        <a:rPr lang="ko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. 자전거 행사, 쇼핑몰, 갤러리를 포함한 사이트</a:t>
                      </a:r>
                      <a:endParaRPr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2. 어떤 자전거 관련 정보가 있는지, 모임이 있는지에 대한 공유하려는 용도로 쓰임</a:t>
                      </a:r>
                      <a:endParaRPr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3. 자전거관련 정보를 업로드를 통해 사이트를 이용하므로 실시간으로 내가 원하는 정보를 찾기는 어려움</a:t>
                      </a:r>
                      <a:endParaRPr sz="1300"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Orbit"/>
                          <a:ea typeface="Orbit"/>
                          <a:cs typeface="Orbit"/>
                          <a:sym typeface="Orbit"/>
                        </a:rPr>
                        <a:t>4. 내가 어떤 자전거를 타야 하는지, 장비를 착용해야 하는지 관련글을 읽어본 뒤 선택 가능</a:t>
                      </a:r>
                      <a:endParaRPr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-128550" y="4293600"/>
            <a:ext cx="9401100" cy="706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marR="190500" rtl="0" algn="ctr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50">
                <a:solidFill>
                  <a:srgbClr val="1D1C1D"/>
                </a:solidFill>
                <a:highlight>
                  <a:srgbClr val="FFFFFF"/>
                </a:highlight>
                <a:latin typeface="Orbit"/>
                <a:ea typeface="Orbit"/>
                <a:cs typeface="Orbit"/>
                <a:sym typeface="Orbit"/>
              </a:rPr>
              <a:t>두 플랫폼의 장단점을 고려하여 공유자전거 기능과 자전거 커뮤니티를 동시에 제공하는 프로젝트 완성이 설계방향 </a:t>
            </a:r>
            <a:endParaRPr b="1" sz="1550">
              <a:solidFill>
                <a:srgbClr val="1D1C1D"/>
              </a:solidFill>
              <a:highlight>
                <a:srgbClr val="FFFFFF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0" marR="1905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700"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03" name="Google Shape;703;p84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ahmlet"/>
                <a:ea typeface="Hahmlet"/>
                <a:cs typeface="Hahmlet"/>
                <a:sym typeface="Hahmlet"/>
              </a:rPr>
              <a:t>이용권 선택 코드 및 설명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704" name="Google Shape;704;p84"/>
          <p:cNvPicPr preferRelativeResize="0"/>
          <p:nvPr/>
        </p:nvPicPr>
        <p:blipFill rotWithShape="1">
          <a:blip r:embed="rId3">
            <a:alphaModFix/>
          </a:blip>
          <a:srcRect b="4379" l="0" r="4379" t="0"/>
          <a:stretch/>
        </p:blipFill>
        <p:spPr>
          <a:xfrm>
            <a:off x="2928425" y="613200"/>
            <a:ext cx="2663750" cy="279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150" y="613200"/>
            <a:ext cx="2736375" cy="19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450" y="2658325"/>
            <a:ext cx="2663750" cy="7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475" y="661488"/>
            <a:ext cx="2589250" cy="26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4"/>
          <p:cNvSpPr txBox="1"/>
          <p:nvPr/>
        </p:nvSpPr>
        <p:spPr>
          <a:xfrm>
            <a:off x="607950" y="3657300"/>
            <a:ext cx="79281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Ajax를 이용해 각 버튼을 클릭하면 해당 금액을 받아옴</a:t>
            </a:r>
            <a:endParaRPr sz="1300"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Controller에서 요청을 받으면 return되는 데이터를 json으로 만들어 요청하는 곳으로 보냄</a:t>
            </a:r>
            <a:endParaRPr sz="1300"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​</a:t>
            </a:r>
            <a:endParaRPr sz="1300"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구매하기 화면으로 넘어갈 때 결제금액의 데이터를 함께 보냄</a:t>
            </a:r>
            <a:endParaRPr sz="1300"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709" name="Google Shape;709;p84"/>
          <p:cNvCxnSpPr/>
          <p:nvPr/>
        </p:nvCxnSpPr>
        <p:spPr>
          <a:xfrm>
            <a:off x="3759050" y="845100"/>
            <a:ext cx="2547600" cy="13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84"/>
          <p:cNvCxnSpPr/>
          <p:nvPr/>
        </p:nvCxnSpPr>
        <p:spPr>
          <a:xfrm>
            <a:off x="3765500" y="1993500"/>
            <a:ext cx="25347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84"/>
          <p:cNvCxnSpPr/>
          <p:nvPr/>
        </p:nvCxnSpPr>
        <p:spPr>
          <a:xfrm>
            <a:off x="3944950" y="3172400"/>
            <a:ext cx="277350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84"/>
          <p:cNvCxnSpPr/>
          <p:nvPr/>
        </p:nvCxnSpPr>
        <p:spPr>
          <a:xfrm>
            <a:off x="1274275" y="756525"/>
            <a:ext cx="2450400" cy="2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3" name="Google Shape;713;p84"/>
          <p:cNvCxnSpPr/>
          <p:nvPr/>
        </p:nvCxnSpPr>
        <p:spPr>
          <a:xfrm>
            <a:off x="1308650" y="1652575"/>
            <a:ext cx="2374800" cy="5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19" name="Google Shape;719;p85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latin typeface="Hahmlet"/>
                <a:ea typeface="Hahmlet"/>
                <a:cs typeface="Hahmlet"/>
                <a:sym typeface="Hahmlet"/>
              </a:rPr>
              <a:t>이용권 구매 페이지</a:t>
            </a:r>
            <a:endParaRPr b="1" sz="2700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720" name="Google Shape;72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50" y="834725"/>
            <a:ext cx="2836775" cy="34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5"/>
          <p:cNvSpPr txBox="1"/>
          <p:nvPr/>
        </p:nvSpPr>
        <p:spPr>
          <a:xfrm>
            <a:off x="3976088" y="3564525"/>
            <a:ext cx="3887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rbit"/>
              <a:buChar char="●"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구매자 본인의 개인정보 확인 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​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-3175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rbit"/>
              <a:buChar char="●"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이용약관을 동의하면 결제하기 버튼이 활성화 되고 결제 화면 구현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722" name="Google Shape;72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375" y="757500"/>
            <a:ext cx="2323472" cy="27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1775" y="2314550"/>
            <a:ext cx="2692725" cy="5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4" name="Google Shape;724;p85"/>
          <p:cNvCxnSpPr/>
          <p:nvPr/>
        </p:nvCxnSpPr>
        <p:spPr>
          <a:xfrm flipH="1">
            <a:off x="681200" y="2958950"/>
            <a:ext cx="50058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85"/>
          <p:cNvCxnSpPr/>
          <p:nvPr/>
        </p:nvCxnSpPr>
        <p:spPr>
          <a:xfrm>
            <a:off x="929100" y="3757675"/>
            <a:ext cx="750600" cy="2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31" name="Google Shape;731;p86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latin typeface="Hahmlet"/>
                <a:ea typeface="Hahmlet"/>
                <a:cs typeface="Hahmlet"/>
                <a:sym typeface="Hahmlet"/>
              </a:rPr>
              <a:t>이용권 구매 코드 및 설명</a:t>
            </a:r>
            <a:endParaRPr b="1" sz="2700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732" name="Google Shape;73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825" y="772475"/>
            <a:ext cx="3929449" cy="31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6"/>
          <p:cNvSpPr txBox="1"/>
          <p:nvPr/>
        </p:nvSpPr>
        <p:spPr>
          <a:xfrm>
            <a:off x="364850" y="2861175"/>
            <a:ext cx="4124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rbit"/>
              <a:buChar char="●"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구매자의 id와 email 등 개인정보를 불러 올 수 있게 표시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-3175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rbit"/>
              <a:buChar char="●"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구매자의 개인정보를 입력받고 i</a:t>
            </a: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a</a:t>
            </a: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mport 결제 api를 활용해 결제시스템을 진행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-3175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rbit"/>
              <a:buChar char="●"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결제가 완료되면 개인정보가 저장된 구매내역 화면으로 넘어감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734" name="Google Shape;734;p86"/>
          <p:cNvCxnSpPr/>
          <p:nvPr/>
        </p:nvCxnSpPr>
        <p:spPr>
          <a:xfrm>
            <a:off x="5996850" y="1086075"/>
            <a:ext cx="1287600" cy="26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5" name="Google Shape;73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862" y="681813"/>
            <a:ext cx="2886075" cy="21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41" name="Google Shape;741;p87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latin typeface="Hahmlet"/>
                <a:ea typeface="Hahmlet"/>
                <a:cs typeface="Hahmlet"/>
                <a:sym typeface="Hahmlet"/>
              </a:rPr>
              <a:t>구매내역</a:t>
            </a:r>
            <a:r>
              <a:rPr b="1" lang="ko" sz="2700">
                <a:latin typeface="Hahmlet"/>
                <a:ea typeface="Hahmlet"/>
                <a:cs typeface="Hahmlet"/>
                <a:sym typeface="Hahmlet"/>
              </a:rPr>
              <a:t> 페이지</a:t>
            </a:r>
            <a:endParaRPr b="1" sz="2700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742" name="Google Shape;74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75" y="840100"/>
            <a:ext cx="2886075" cy="3463294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7"/>
          <p:cNvSpPr txBox="1"/>
          <p:nvPr/>
        </p:nvSpPr>
        <p:spPr>
          <a:xfrm>
            <a:off x="3786600" y="2662325"/>
            <a:ext cx="49509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결제가 끝나면 구매내역 화면으로 넘어감​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​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페이징 기법과 연동해 각 구매내역이 10개 이상이 되면 추가내용은 2페이지에 만들어짐​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초반 이용권 구매 메뉴에서도 본인의 구매내역 확인 가능</a:t>
            </a:r>
            <a:endParaRPr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744" name="Google Shape;74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325" y="1030075"/>
            <a:ext cx="1696350" cy="121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p87"/>
          <p:cNvCxnSpPr/>
          <p:nvPr/>
        </p:nvCxnSpPr>
        <p:spPr>
          <a:xfrm flipH="1">
            <a:off x="3366725" y="1189375"/>
            <a:ext cx="1067100" cy="4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6" name="Google Shape;746;p87"/>
          <p:cNvSpPr txBox="1"/>
          <p:nvPr/>
        </p:nvSpPr>
        <p:spPr>
          <a:xfrm>
            <a:off x="3707225" y="1086075"/>
            <a:ext cx="38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Old Standard TT"/>
                <a:ea typeface="Old Standard TT"/>
                <a:cs typeface="Old Standard TT"/>
                <a:sym typeface="Old Standard TT"/>
              </a:rPr>
              <a:t>삭제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47" name="Google Shape;74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4350" y="1064625"/>
            <a:ext cx="3236395" cy="118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8" name="Google Shape;748;p87"/>
          <p:cNvCxnSpPr/>
          <p:nvPr/>
        </p:nvCxnSpPr>
        <p:spPr>
          <a:xfrm flipH="1">
            <a:off x="2974150" y="1210025"/>
            <a:ext cx="3690600" cy="7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54" name="Google Shape;754;p88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latin typeface="Hahmlet"/>
                <a:ea typeface="Hahmlet"/>
                <a:cs typeface="Hahmlet"/>
                <a:sym typeface="Hahmlet"/>
              </a:rPr>
              <a:t>구매내역 코드 및 설명</a:t>
            </a:r>
            <a:endParaRPr b="1" sz="2700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755" name="Google Shape;75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175" y="1568038"/>
            <a:ext cx="2876650" cy="17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325" y="1096525"/>
            <a:ext cx="2750275" cy="2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8"/>
          <p:cNvSpPr txBox="1"/>
          <p:nvPr/>
        </p:nvSpPr>
        <p:spPr>
          <a:xfrm>
            <a:off x="94888" y="3882000"/>
            <a:ext cx="298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rbit"/>
              <a:buChar char="●"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이용자의 구매내역을 가져와 나타냄</a:t>
            </a:r>
            <a:endParaRPr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758" name="Google Shape;758;p88"/>
          <p:cNvSpPr txBox="1"/>
          <p:nvPr/>
        </p:nvSpPr>
        <p:spPr>
          <a:xfrm>
            <a:off x="6175900" y="3743875"/>
            <a:ext cx="298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rbit"/>
              <a:buChar char="●"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이용자의 구매내역 리스트를 페이징을 이용해 나타냄</a:t>
            </a:r>
            <a:endParaRPr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759" name="Google Shape;759;p88"/>
          <p:cNvSpPr txBox="1"/>
          <p:nvPr/>
        </p:nvSpPr>
        <p:spPr>
          <a:xfrm>
            <a:off x="3133651" y="3774150"/>
            <a:ext cx="287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rbit"/>
              <a:buChar char="●"/>
            </a:pPr>
            <a:r>
              <a:rPr lang="ko">
                <a:solidFill>
                  <a:schemeClr val="dk1"/>
                </a:solidFill>
                <a:highlight>
                  <a:schemeClr val="accent1"/>
                </a:highlight>
                <a:latin typeface="Orbit"/>
                <a:ea typeface="Orbit"/>
                <a:cs typeface="Orbit"/>
                <a:sym typeface="Orbit"/>
              </a:rPr>
              <a:t>페이징된 내용을 Controller에서 리스트를 받아 보내줌</a:t>
            </a:r>
            <a:endParaRPr>
              <a:highlight>
                <a:schemeClr val="accent1"/>
              </a:highlight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760" name="Google Shape;760;p88"/>
          <p:cNvCxnSpPr/>
          <p:nvPr/>
        </p:nvCxnSpPr>
        <p:spPr>
          <a:xfrm>
            <a:off x="4750575" y="2077600"/>
            <a:ext cx="2396100" cy="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1" name="Google Shape;76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49" y="1937239"/>
            <a:ext cx="2713951" cy="99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Google Shape;762;p88"/>
          <p:cNvCxnSpPr/>
          <p:nvPr/>
        </p:nvCxnSpPr>
        <p:spPr>
          <a:xfrm rot="10800000">
            <a:off x="1349000" y="2036175"/>
            <a:ext cx="2761200" cy="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9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쪽지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768" name="Google Shape;76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69" name="Google Shape;76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0725"/>
            <a:ext cx="5169351" cy="307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9"/>
          <p:cNvSpPr txBox="1"/>
          <p:nvPr/>
        </p:nvSpPr>
        <p:spPr>
          <a:xfrm>
            <a:off x="5490100" y="3355100"/>
            <a:ext cx="3384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rbit"/>
                <a:ea typeface="Orbit"/>
                <a:cs typeface="Orbit"/>
                <a:sym typeface="Orbit"/>
              </a:rPr>
              <a:t>로그인하면 쪽지 페이지에 접속 가능</a:t>
            </a:r>
            <a:endParaRPr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rbit"/>
                <a:ea typeface="Orbit"/>
                <a:cs typeface="Orbit"/>
                <a:sym typeface="Orbit"/>
              </a:rPr>
              <a:t>쪽지 페이지 접속 시 받은 쪽지함으로 이동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771" name="Google Shape;77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100" y="1060725"/>
            <a:ext cx="3296850" cy="21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0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쪽지 조회 및 삭제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777" name="Google Shape;777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8" name="Google Shape;778;p90"/>
          <p:cNvSpPr txBox="1"/>
          <p:nvPr/>
        </p:nvSpPr>
        <p:spPr>
          <a:xfrm>
            <a:off x="3103250" y="3355100"/>
            <a:ext cx="5771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rbit"/>
                <a:ea typeface="Orbit"/>
                <a:cs typeface="Orbit"/>
                <a:sym typeface="Orbit"/>
              </a:rPr>
              <a:t>쪽지를 선택하여, 선택한 쪽지만큼 삭제</a:t>
            </a:r>
            <a:br>
              <a:rPr lang="ko">
                <a:latin typeface="Orbit"/>
                <a:ea typeface="Orbit"/>
                <a:cs typeface="Orbit"/>
                <a:sym typeface="Orbit"/>
              </a:rPr>
            </a:br>
            <a:r>
              <a:rPr lang="ko">
                <a:latin typeface="Orbit"/>
                <a:ea typeface="Orbit"/>
                <a:cs typeface="Orbit"/>
                <a:sym typeface="Orbit"/>
              </a:rPr>
              <a:t>삭제 기능을 ajax로 구현</a:t>
            </a:r>
            <a:br>
              <a:rPr lang="ko">
                <a:latin typeface="Orbit"/>
                <a:ea typeface="Orbit"/>
                <a:cs typeface="Orbit"/>
                <a:sym typeface="Orbit"/>
              </a:rPr>
            </a:br>
            <a:r>
              <a:rPr lang="ko">
                <a:latin typeface="Orbit"/>
                <a:ea typeface="Orbit"/>
                <a:cs typeface="Orbit"/>
                <a:sym typeface="Orbit"/>
              </a:rPr>
              <a:t>쪽지 제목 부분을 누르면 쪽지 상세 페이지로 이동</a:t>
            </a:r>
            <a:endParaRPr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rbit"/>
                <a:ea typeface="Orbit"/>
                <a:cs typeface="Orbit"/>
                <a:sym typeface="Orbit"/>
              </a:rPr>
              <a:t>DB에서 로그인한 이용자와 관련된 쪽지만 조회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779" name="Google Shape;77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00" y="3326499"/>
            <a:ext cx="2391440" cy="1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00" y="815000"/>
            <a:ext cx="3914174" cy="240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3025" y="815000"/>
            <a:ext cx="3819425" cy="227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90"/>
          <p:cNvCxnSpPr/>
          <p:nvPr/>
        </p:nvCxnSpPr>
        <p:spPr>
          <a:xfrm>
            <a:off x="2130800" y="1716100"/>
            <a:ext cx="23739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3" name="Google Shape;783;p90"/>
          <p:cNvCxnSpPr/>
          <p:nvPr/>
        </p:nvCxnSpPr>
        <p:spPr>
          <a:xfrm>
            <a:off x="767475" y="2569375"/>
            <a:ext cx="0" cy="7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1"/>
          <p:cNvSpPr txBox="1"/>
          <p:nvPr>
            <p:ph type="title"/>
          </p:nvPr>
        </p:nvSpPr>
        <p:spPr>
          <a:xfrm>
            <a:off x="0" y="-32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쪽지 보내기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789" name="Google Shape;789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0" name="Google Shape;790;p91"/>
          <p:cNvSpPr txBox="1"/>
          <p:nvPr/>
        </p:nvSpPr>
        <p:spPr>
          <a:xfrm>
            <a:off x="3898375" y="3561263"/>
            <a:ext cx="484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rbit"/>
                <a:ea typeface="Orbit"/>
                <a:cs typeface="Orbit"/>
                <a:sym typeface="Orbit"/>
              </a:rPr>
              <a:t>로그인 된 아이디가 자동으로 보내는 사람으로 출력</a:t>
            </a:r>
            <a:endParaRPr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rbit"/>
                <a:ea typeface="Orbit"/>
                <a:cs typeface="Orbit"/>
                <a:sym typeface="Orbit"/>
              </a:rPr>
              <a:t>쪽지 발송시 서버 시간이 db에 자동으로 입력</a:t>
            </a:r>
            <a:endParaRPr>
              <a:latin typeface="Orbit"/>
              <a:ea typeface="Orbit"/>
              <a:cs typeface="Orbit"/>
              <a:sym typeface="Orb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rbit"/>
                <a:ea typeface="Orbit"/>
                <a:cs typeface="Orbit"/>
                <a:sym typeface="Orbit"/>
              </a:rPr>
              <a:t>쪽지 발송 후, 받은 쪽지함으로 이동</a:t>
            </a:r>
            <a:endParaRPr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791" name="Google Shape;79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550" y="979100"/>
            <a:ext cx="2807999" cy="237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2" name="Google Shape;792;p91"/>
          <p:cNvCxnSpPr/>
          <p:nvPr/>
        </p:nvCxnSpPr>
        <p:spPr>
          <a:xfrm flipH="1" rot="10800000">
            <a:off x="3386749" y="1544100"/>
            <a:ext cx="8058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3" name="Google Shape;79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25" y="1157369"/>
            <a:ext cx="3161226" cy="10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150" y="2571750"/>
            <a:ext cx="3079599" cy="189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Google Shape;795;p91"/>
          <p:cNvCxnSpPr/>
          <p:nvPr/>
        </p:nvCxnSpPr>
        <p:spPr>
          <a:xfrm flipH="1">
            <a:off x="3382275" y="3006400"/>
            <a:ext cx="7923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2"/>
          <p:cNvSpPr txBox="1"/>
          <p:nvPr>
            <p:ph type="title"/>
          </p:nvPr>
        </p:nvSpPr>
        <p:spPr>
          <a:xfrm>
            <a:off x="1133425" y="1693500"/>
            <a:ext cx="7038900" cy="17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0"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b="1" sz="10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1" name="Google Shape;801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주요 기능 및 역할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75" y="761913"/>
            <a:ext cx="7391849" cy="36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ERD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788" y="459000"/>
            <a:ext cx="6632430" cy="42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721</ep:Words>
  <ep:PresentationFormat/>
  <ep:Paragraphs>254</ep:Paragraphs>
  <ep:Slides>78</ep:Slides>
  <ep:Notes>78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ep:HeadingPairs>
  <ep:TitlesOfParts>
    <vt:vector size="79" baseType="lpstr">
      <vt:lpstr>Paperback</vt:lpstr>
      <vt:lpstr>슬라이드 1</vt:lpstr>
      <vt:lpstr>프로젝트 주제 : 자전거 커뮤니티 사이트   팀명: 육캔두잇!</vt:lpstr>
      <vt:lpstr>주제 선정의 이유</vt:lpstr>
      <vt:lpstr>슬라이드 4</vt:lpstr>
      <vt:lpstr>슬라이드 5</vt:lpstr>
      <vt:lpstr>기존 사례 분석</vt:lpstr>
      <vt:lpstr>두 플랫폼의 차이점</vt:lpstr>
      <vt:lpstr>주요 기능 및 역할</vt:lpstr>
      <vt:lpstr>ERD</vt:lpstr>
      <vt:lpstr>WBS</vt:lpstr>
      <vt:lpstr>협업 툴(Notion)</vt:lpstr>
      <vt:lpstr>협업 툴(Slack)</vt:lpstr>
      <vt:lpstr>깃 관리(소스트리)</vt:lpstr>
      <vt:lpstr>시스템구성도</vt:lpstr>
      <vt:lpstr>전체 순서도</vt:lpstr>
      <vt:lpstr>전체 순서도</vt:lpstr>
      <vt:lpstr>전체 순서도</vt:lpstr>
      <vt:lpstr>전체 순서도</vt:lpstr>
      <vt:lpstr>전체 순서도</vt:lpstr>
      <vt:lpstr>요구사항 정의서 (로그인, 게시판, 자전거 정보)</vt:lpstr>
      <vt:lpstr>요구사항 정의서 (이벤트, 쪽지, 이용권)</vt:lpstr>
      <vt:lpstr>USE CASE (로그인)</vt:lpstr>
      <vt:lpstr>USE CASE (게시판)</vt:lpstr>
      <vt:lpstr>USE CASE (자전거정보)</vt:lpstr>
      <vt:lpstr>USE CASE (이벤트)</vt:lpstr>
      <vt:lpstr>USE CASE (쪽지)</vt:lpstr>
      <vt:lpstr>USE CASE (이용권)</vt:lpstr>
      <vt:lpstr>테이블 정의서 (로그인)</vt:lpstr>
      <vt:lpstr>테이블 정의서 (게시판)</vt:lpstr>
      <vt:lpstr>테이블 정의서 (자전거정보)</vt:lpstr>
      <vt:lpstr>테이블 정의서 (이벤트)</vt:lpstr>
      <vt:lpstr>테이블 정의서 (쪽지)</vt:lpstr>
      <vt:lpstr>테이블 정의서 (이용권)</vt:lpstr>
      <vt:lpstr>Project Tree</vt:lpstr>
      <vt:lpstr>UML Class Diagram 로그인</vt:lpstr>
      <vt:lpstr>UML Class Diagram 게시판</vt:lpstr>
      <vt:lpstr>UML Class Diagram 자전거정보</vt:lpstr>
      <vt:lpstr>UML Class Diagram 이벤트</vt:lpstr>
      <vt:lpstr>UML Class Diagram 쪽지</vt:lpstr>
      <vt:lpstr>UML Class Diagram 이용권</vt:lpstr>
      <vt:lpstr>Sequence Diagram 로그인</vt:lpstr>
      <vt:lpstr>Sequence Diagram 게시판</vt:lpstr>
      <vt:lpstr>Sequence Diagram 자전거정보</vt:lpstr>
      <vt:lpstr>Sequence Diagram 이벤트</vt:lpstr>
      <vt:lpstr>Sequence Diagram 쪽지</vt:lpstr>
      <vt:lpstr>Sequence Diagram 이용권</vt:lpstr>
      <vt:lpstr>슬라이드 47</vt:lpstr>
      <vt:lpstr>슬라이드 48</vt:lpstr>
      <vt:lpstr>슬라이드 49</vt:lpstr>
      <vt:lpstr>슬라이드 50</vt:lpstr>
      <vt:lpstr>슬라이드 51</vt:lpstr>
      <vt:lpstr>지역별 게시판</vt:lpstr>
      <vt:lpstr>지역별 게시판</vt:lpstr>
      <vt:lpstr>게시물 좋아요</vt:lpstr>
      <vt:lpstr>게시물 좋아요</vt:lpstr>
      <vt:lpstr>지역별 인기게시판</vt:lpstr>
      <vt:lpstr>코스 공유 - 글쓰기</vt:lpstr>
      <vt:lpstr>코스 공유 상세페이지</vt:lpstr>
      <vt:lpstr>코스 공유 상세페이지</vt:lpstr>
      <vt:lpstr>자전거정보</vt:lpstr>
      <vt:lpstr>자전거상세정보</vt:lpstr>
      <vt:lpstr>자전거정보 리뷰등록</vt:lpstr>
      <vt:lpstr>자전거정보 리뷰삭제</vt:lpstr>
      <vt:lpstr>자전거정보 리뷰수정</vt:lpstr>
      <vt:lpstr>슬라이드 65</vt:lpstr>
      <vt:lpstr>슬라이드 66</vt:lpstr>
      <vt:lpstr>슬라이드 67</vt:lpstr>
      <vt:lpstr>이용권</vt:lpstr>
      <vt:lpstr>이용권 선택 화면</vt:lpstr>
      <vt:lpstr>이용권 선택 코드 및 설명</vt:lpstr>
      <vt:lpstr>이용권 구매 페이지</vt:lpstr>
      <vt:lpstr>이용권 구매 코드 및 설명</vt:lpstr>
      <vt:lpstr>구매내역 페이지</vt:lpstr>
      <vt:lpstr>구매내역 코드 및 설명</vt:lpstr>
      <vt:lpstr>쪽지</vt:lpstr>
      <vt:lpstr>쪽지 조회 및 삭제</vt:lpstr>
      <vt:lpstr>쪽지 보내기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tnghr</cp:lastModifiedBy>
  <dcterms:modified xsi:type="dcterms:W3CDTF">2023-06-12T14:15:06.510</dcterms:modified>
  <cp:revision>8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